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72" r:id="rId6"/>
    <p:sldId id="273" r:id="rId7"/>
    <p:sldId id="261" r:id="rId8"/>
    <p:sldId id="258" r:id="rId9"/>
    <p:sldId id="290" r:id="rId10"/>
    <p:sldId id="274" r:id="rId11"/>
    <p:sldId id="275" r:id="rId12"/>
    <p:sldId id="279" r:id="rId13"/>
    <p:sldId id="280" r:id="rId14"/>
    <p:sldId id="283" r:id="rId15"/>
    <p:sldId id="284" r:id="rId16"/>
    <p:sldId id="285" r:id="rId17"/>
    <p:sldId id="286" r:id="rId18"/>
    <p:sldId id="287" r:id="rId19"/>
    <p:sldId id="288" r:id="rId20"/>
    <p:sldId id="281" r:id="rId21"/>
    <p:sldId id="264" r:id="rId22"/>
    <p:sldId id="271" r:id="rId23"/>
    <p:sldId id="289" r:id="rId24"/>
    <p:sldId id="269" r:id="rId25"/>
    <p:sldId id="276" r:id="rId26"/>
    <p:sldId id="277" r:id="rId27"/>
    <p:sldId id="278" r:id="rId28"/>
    <p:sldId id="26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F4AAA-5466-48CC-8C04-9EBAFB60D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94A121-5B36-4BE7-BF99-8797D5096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CBAF7-6532-4BB6-9BC2-107724B5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69C4E-652F-4097-A829-C715C5CA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2EF14-ED62-4262-8472-56FE4FA3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9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8E1FC-3064-481C-B2E8-F822535D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394A9B-1778-4866-94E7-E8A55A979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93C8CE-CB89-40BE-B295-18F45A3A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5948C-DDD1-4EFD-BE72-1A85FAD2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BACF1-F27C-4854-9FD5-526DF9D5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2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1DFCB5-4D9C-47F5-9598-65A77DE96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9D2CCF-39DF-4AE6-A47A-15309E94E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C7B389-C865-4426-B290-1F4A0DD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27DA0-BDD1-4327-9F38-C89E5140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1CD8F-5EBA-472A-B8F5-51551BAA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9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8F4B7-DA4A-43D2-9E8D-58D8FC14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9B4E7-E910-47C8-8D13-D005C639F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FE732A-B4B4-427A-8B66-B2B27CE1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690C2-7688-4167-BCC1-F91C4539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13FE1-1660-4418-8401-E0BDCBAC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2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1B5BB-0E2A-436E-8FDF-FC23E167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62EF7-05A2-4A61-A59F-E3BFA1CF3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4ADB2-2250-4B38-B6B9-C762EC37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D56D0-0FBA-4B53-840D-0BE2941E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C8F201-4765-4473-AEA9-F9841605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7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94296-2424-4523-8EE2-45CAF608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096AB-85E3-48BB-83DD-A7672450B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8C592-F05F-4AC2-8E3E-B5224434A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852244-44B0-4BDA-B908-0F75D672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88914-8486-4D69-96F0-B5AA002A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C9D15C-EF1F-4AAD-8366-339082AE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1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4358-96A9-4FEF-AE7D-A2C9351C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8672C3-5C1B-45D7-B371-B97CF166F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8079F6-E840-4A2A-A982-9BD479FDA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98A7E6-8BB6-4E80-B8E9-D20408746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7248C5-C964-49C6-9ECF-CABB87F8A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41D409-9433-4C16-9894-8B0A0CF4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2DA318-DBFC-4002-8A00-12467DA9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8B1D-F85B-4503-BE72-CEF34879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2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B50BD-7A82-4E97-AF59-9EC233B5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8DAF63-34FC-45A5-8264-C628758C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4D65C4-3300-4A81-917F-50263A15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5DFD14-29E9-43B5-B6B4-53ABC960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7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C12B1B-FC49-4930-ACA2-A17C6703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1D5C9F-F384-4A31-A7ED-1FF6843D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DB1431-E28D-4256-B146-A7C72E76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EAC0B-399F-4978-84F4-ECF2A455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F2682-47E4-47C3-8B45-985D9B270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5F1087-08BE-4907-9931-BC2E2D6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98677-6F4F-4A34-9308-3A598151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DDA374-C6F5-451F-8DE3-C87FE667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073691-A5FD-4B89-B41F-679DB665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5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81760-CA28-413A-B940-4D4BB227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4FE76C-536A-49E3-8153-53D0B3A75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350B15-53F0-4D5F-8C8C-89F2CB019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93AE5B-34E5-489C-81DD-A24640C8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6603BC-7C31-40FC-9B6C-19131C9F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4F6DD2-F85B-4A5A-B6C6-96E2A3F6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CCDA6-BA96-4729-90A2-B0A487A0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4D2AFB-E3D2-4B12-BE3C-99F24AB95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D0458-83C2-43F3-9E77-0CADCDB1A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50B0-94E5-4B3F-A86C-5E06918647D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2C516-BCB0-4538-9EC1-73E98B750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CA231-26BB-402B-AEFC-66BA2958B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4D07-0D13-4021-8FFC-55997F6CE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1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CB46F-BAAC-4A96-A616-BABA351B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DE375D-E56F-4688-BE00-2110797C8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1/slide/3/3HCsbXQdmlReUcWywN7hxKYtrk2pjiSILOnvV8MZ9/slide-0.jpg">
            <a:extLst>
              <a:ext uri="{FF2B5EF4-FFF2-40B4-BE49-F238E27FC236}">
                <a16:creationId xmlns:a16="http://schemas.microsoft.com/office/drawing/2014/main" id="{166D7871-DD60-4177-A9AB-24A4A83B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Очистка и дезинфекция питьевой воды состоит из нескольких этапов: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 Отстаивание в специальных отстойниках. При этом удаляются взвеси, нежелательные привкусы и запахи, происходит обесцвечивание, обессоливание и опреснение воды. Для ускорения отстаивания применяют коагулянты.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2. Фильтрование через слой речного песка. В верхних слоях фильтра формируется биологическая пленка, состоящая из содержащихся в воде примесей и хлопьев коагулянтов, на которых оседает большое количество микроорганизмов.   Обеззараживание профильтрованной воды, т.е. удаление оставшихся в воде микроорганизмов, среди которых могут быть и патогенные, с помощью различных дезинфицирующих средств (с помощью окислителей, путем озонирования, облучения ультрафиолетом, обработки ультразвуком).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Очистка сточных вод. </a:t>
            </a:r>
            <a:r>
              <a:rPr lang="ru-RU" dirty="0" smtClean="0"/>
              <a:t>Биологические методы очистки делятся на аэробные и анаэробные. В свою очередь, аэробная очистка может протекать в естественных и в искусственно создаваемых условиях. Очистка в естественных условиях проводится путем фильтрования сточных вод через слой почвы на полях орошения или полях фильтрации (почвенные методы очистки), а также в очистных прудах. При аэробной очистке в искусственных условиях процесс очищения ведут в специальных сооружениях: в биофильтрах и </a:t>
            </a:r>
            <a:r>
              <a:rPr lang="ru-RU" dirty="0" err="1" smtClean="0"/>
              <a:t>аэротенках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6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22756-D24E-455B-98A3-4CCEC85D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BDA58-6813-43D0-A6A1-FF4A70AEF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rivetstudent.com/uploads/posts/2016-01/1452930409_slayd12.jpg">
            <a:extLst>
              <a:ext uri="{FF2B5EF4-FFF2-40B4-BE49-F238E27FC236}">
                <a16:creationId xmlns:a16="http://schemas.microsoft.com/office/drawing/2014/main" id="{347A0DF6-8BA1-4152-8502-032CFCE1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81AE0-B45E-4ACA-8E73-4163F7BF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Седиментационный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по Коху или чашечный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C318EB-8B16-415D-B952-60CB614D5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08025" algn="just">
              <a:buNone/>
            </a:pPr>
            <a:r>
              <a:rPr lang="ru-RU" dirty="0">
                <a:solidFill>
                  <a:srgbClr val="002060"/>
                </a:solidFill>
              </a:rPr>
              <a:t>Осаждение микробных частиц и капель происходит под действием силы тяжести и нисходящих потоков воздуха на поверхность плотной среды в открытых чашках Петри, которые оставляют открытыми на 5, 10, 15 и более минут в зависимости от предполагаемой загрязненности воздуха.</a:t>
            </a:r>
          </a:p>
          <a:p>
            <a:pPr marL="0" indent="708025" algn="just">
              <a:buNone/>
            </a:pPr>
            <a:r>
              <a:rPr lang="ru-RU" dirty="0">
                <a:solidFill>
                  <a:srgbClr val="002060"/>
                </a:solidFill>
              </a:rPr>
              <a:t>Посевы на чашках с МПА и кровяным </a:t>
            </a:r>
            <a:r>
              <a:rPr lang="ru-RU" dirty="0" err="1">
                <a:solidFill>
                  <a:srgbClr val="002060"/>
                </a:solidFill>
              </a:rPr>
              <a:t>агаром</a:t>
            </a:r>
            <a:r>
              <a:rPr lang="ru-RU" dirty="0">
                <a:solidFill>
                  <a:srgbClr val="002060"/>
                </a:solidFill>
              </a:rPr>
              <a:t> культивируют при 30-37°С в течение 48 ч, на среде </a:t>
            </a:r>
            <a:r>
              <a:rPr lang="ru-RU" dirty="0" err="1">
                <a:solidFill>
                  <a:srgbClr val="002060"/>
                </a:solidFill>
              </a:rPr>
              <a:t>Сабуро</a:t>
            </a:r>
            <a:r>
              <a:rPr lang="ru-RU" dirty="0">
                <a:solidFill>
                  <a:srgbClr val="002060"/>
                </a:solidFill>
              </a:rPr>
              <a:t> – при комнатной температуре (20-22°С) 4 суток или при 30°С – 72 ч, а затем проводят подсчет числа выросших колоний.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9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08025" algn="just">
              <a:buNone/>
            </a:pPr>
            <a:r>
              <a:rPr lang="ru-RU" dirty="0"/>
              <a:t>При определении микробного числа на МПА подсчитывают колонии по всей чашке, если их выросло немного (менее 300); при большом числе колоний подсчет производят по секторам или с помощью приборов.</a:t>
            </a:r>
          </a:p>
          <a:p>
            <a:pPr marL="0" indent="708025" algn="just">
              <a:buNone/>
            </a:pPr>
            <a:r>
              <a:rPr lang="ru-RU" dirty="0"/>
              <a:t>После подсчета выросших колоний микроорганизмов определяют их количество в 1</a:t>
            </a:r>
            <a:r>
              <a:rPr lang="ru-RU" baseline="30000" dirty="0"/>
              <a:t>3</a:t>
            </a:r>
            <a:r>
              <a:rPr lang="ru-RU" dirty="0"/>
              <a:t> м воздуха по формуле </a:t>
            </a:r>
            <a:r>
              <a:rPr lang="ru-RU" dirty="0" err="1"/>
              <a:t>Омелянского</a:t>
            </a:r>
            <a:r>
              <a:rPr lang="ru-RU" dirty="0"/>
              <a:t>, согласно которой на площадь чашки с питательной средой 100 см</a:t>
            </a:r>
            <a:r>
              <a:rPr lang="ru-RU" baseline="30000" dirty="0"/>
              <a:t>2</a:t>
            </a:r>
            <a:r>
              <a:rPr lang="ru-RU" dirty="0"/>
              <a:t> в течение 5 мин оседает столько микробных клеток, сколько их содержится в 10 л воздуха.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4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Х=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1690688"/>
            <a:ext cx="71532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где </a:t>
            </a:r>
            <a:r>
              <a:rPr lang="ru-RU" i="1" dirty="0"/>
              <a:t>Х – </a:t>
            </a:r>
            <a:r>
              <a:rPr lang="ru-RU" dirty="0"/>
              <a:t>количество микробов в 1 м</a:t>
            </a:r>
            <a:r>
              <a:rPr lang="ru-RU" baseline="30000" dirty="0"/>
              <a:t>3</a:t>
            </a:r>
            <a:r>
              <a:rPr lang="ru-RU" dirty="0"/>
              <a:t> (1000 л) воздуха;</a:t>
            </a:r>
          </a:p>
          <a:p>
            <a:r>
              <a:rPr lang="ru-RU" i="1" dirty="0"/>
              <a:t>а </a:t>
            </a:r>
            <a:r>
              <a:rPr lang="ru-RU" dirty="0"/>
              <a:t>- количество выросших колоний в чашках;</a:t>
            </a:r>
          </a:p>
          <a:p>
            <a:r>
              <a:rPr lang="ru-RU" i="1" dirty="0"/>
              <a:t>b </a:t>
            </a:r>
            <a:r>
              <a:rPr lang="ru-RU" dirty="0"/>
              <a:t>- площадь чашки (80 см</a:t>
            </a:r>
            <a:r>
              <a:rPr lang="ru-RU" baseline="30000" dirty="0"/>
              <a:t>2</a:t>
            </a:r>
            <a:r>
              <a:rPr lang="ru-RU" dirty="0"/>
              <a:t> );</a:t>
            </a:r>
          </a:p>
          <a:p>
            <a:r>
              <a:rPr lang="ru-RU" dirty="0"/>
              <a:t>5 - время по правилу </a:t>
            </a:r>
            <a:r>
              <a:rPr lang="ru-RU" dirty="0" err="1"/>
              <a:t>Омелянского</a:t>
            </a:r>
            <a:r>
              <a:rPr lang="ru-RU" dirty="0"/>
              <a:t>;</a:t>
            </a:r>
          </a:p>
          <a:p>
            <a:r>
              <a:rPr lang="ru-RU" dirty="0"/>
              <a:t>Т - время, в течение которого чашка была открыта;</a:t>
            </a:r>
          </a:p>
          <a:p>
            <a:r>
              <a:rPr lang="ru-RU" dirty="0"/>
              <a:t>10 - объем воздуха в литрах (1м</a:t>
            </a:r>
            <a:r>
              <a:rPr lang="ru-RU" baseline="30000" dirty="0"/>
              <a:t>3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8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" y="-113983"/>
            <a:ext cx="10515600" cy="1325563"/>
          </a:xfrm>
        </p:spPr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</a:rPr>
              <a:t>Аспирационные методы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Метод </a:t>
            </a:r>
            <a:r>
              <a:rPr lang="ru-RU" b="1" i="1" dirty="0">
                <a:solidFill>
                  <a:srgbClr val="002060"/>
                </a:solidFill>
              </a:rPr>
              <a:t>Кротова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180" y="1211580"/>
            <a:ext cx="11635740" cy="5394959"/>
          </a:xfrm>
        </p:spPr>
        <p:txBody>
          <a:bodyPr>
            <a:normAutofit fontScale="92500" lnSpcReduction="20000"/>
          </a:bodyPr>
          <a:lstStyle/>
          <a:p>
            <a:pPr marL="0" indent="7080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Этот метод является наиболее совершенным. Прибор смонтирован в портативном виде, состоит из узла для отбора пробы (на специальную площадку помещают без крышки чашку Петри с питательной средой), электромотора, вентилятора и микроманометра. Механизм улавливания микроорганизмов из воздуха в приборе Кротова основан на ударном действии струи воздуха, которая засасывается через узкую клиновидную щель верхней крышки прибора. Струя воздуха с большой скоростью (от 10 до 20 л/мин) ударяется о влажную поверхность питательной среды в чашке Петри, вследствие чего находящиеся в струе воздуха микробные аэрозоли прибиваются к ней. Для равномерного распределения микробных клеток на поверхности среды чашка закрепляется на вращающейся площадке (рис. 51). Продолжительность посева 1-2 мин или более, в зависимости от предполагаемой загрязненности воздуха. После посева выключают прибор, закрывают чашку Петри и помещают в термостат для культивирования на 24-48 ч при 37°С.</a:t>
            </a:r>
          </a:p>
        </p:txBody>
      </p:sp>
    </p:spTree>
    <p:extLst>
      <p:ext uri="{BB962C8B-B14F-4D97-AF65-F5344CB8AC3E}">
        <p14:creationId xmlns:p14="http://schemas.microsoft.com/office/powerpoint/2010/main" val="37749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Подсчет колоний производят так же, как и при </a:t>
            </a:r>
            <a:r>
              <a:rPr lang="ru-RU" dirty="0" err="1">
                <a:solidFill>
                  <a:srgbClr val="002060"/>
                </a:solidFill>
              </a:rPr>
              <a:t>седиментационном</a:t>
            </a:r>
            <a:r>
              <a:rPr lang="ru-RU" dirty="0">
                <a:solidFill>
                  <a:srgbClr val="002060"/>
                </a:solidFill>
              </a:rPr>
              <a:t> методе. В дальнейшем число микробов в 1 м</a:t>
            </a:r>
            <a:r>
              <a:rPr lang="ru-RU" baseline="30000" dirty="0">
                <a:solidFill>
                  <a:srgbClr val="002060"/>
                </a:solidFill>
              </a:rPr>
              <a:t>3 </a:t>
            </a:r>
            <a:r>
              <a:rPr lang="ru-RU" dirty="0">
                <a:solidFill>
                  <a:srgbClr val="002060"/>
                </a:solidFill>
              </a:rPr>
              <a:t>воздуха считают по </a:t>
            </a:r>
            <a:r>
              <a:rPr lang="ru-RU" dirty="0" smtClean="0">
                <a:solidFill>
                  <a:srgbClr val="002060"/>
                </a:solidFill>
              </a:rPr>
              <a:t>формуле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Х =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40" y="3245168"/>
            <a:ext cx="37719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40" y="754380"/>
            <a:ext cx="11361420" cy="5600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где Х – число микробов в 1 м</a:t>
            </a:r>
            <a:r>
              <a:rPr lang="ru-RU" baseline="30000" dirty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 воздуха;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а – число выросших колоний;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1000 л – 1 м</a:t>
            </a:r>
            <a:r>
              <a:rPr lang="ru-RU" baseline="30000" dirty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 воздуха;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b – количество пропущенного воздуха</a:t>
            </a:r>
          </a:p>
          <a:p>
            <a:pPr marL="0" indent="800100"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80010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настоящее время нет жестких нормативов бактериальной загрязненности воздуха для животноводческих помещений. Однако есть указания, что допустимые санитарно-бактериологические показатели для воздуха животноводческих помещений не должны превышать 500-1000 бактерий в 1 куб. метре.</a:t>
            </a:r>
          </a:p>
        </p:txBody>
      </p:sp>
    </p:spTree>
    <p:extLst>
      <p:ext uri="{BB962C8B-B14F-4D97-AF65-F5344CB8AC3E}">
        <p14:creationId xmlns:p14="http://schemas.microsoft.com/office/powerpoint/2010/main" val="1730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7AC62-B31E-40D1-A5C4-6F415BB7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E6EC4-A372-4650-9F7A-2E260779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.ppt-online.org/files1/slide/h/hedFfQDutGMbWP2l8zRsixmYV7wcnKr506EgL3TNU/slide-34.jpg">
            <a:extLst>
              <a:ext uri="{FF2B5EF4-FFF2-40B4-BE49-F238E27FC236}">
                <a16:creationId xmlns:a16="http://schemas.microsoft.com/office/drawing/2014/main" id="{58DACA01-70AE-4497-AA9D-61DF671C2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29" y="0"/>
            <a:ext cx="9925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C301C-101F-4382-A42F-53368B1C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308C7-D034-4945-862C-ED0113383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cf.ppt-online.org/files/slide/u/UxyPgrAfjvIulw46CiJ5qdnpY7Oca3Qbks8N2K/slide-48.jpg">
            <a:extLst>
              <a:ext uri="{FF2B5EF4-FFF2-40B4-BE49-F238E27FC236}">
                <a16:creationId xmlns:a16="http://schemas.microsoft.com/office/drawing/2014/main" id="{AAC14C0F-B186-43B9-B3C9-F61C2638D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C91-0151-4929-BE53-4078A849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EB823-2018-428E-B64A-091CB8B12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cf.ppt-online.org/files/slide/m/MAfqSp4HT5GDNlaycERxZgeiFhbYst6UBdKJ9L/slide-8.jpg">
            <a:extLst>
              <a:ext uri="{FF2B5EF4-FFF2-40B4-BE49-F238E27FC236}">
                <a16:creationId xmlns:a16="http://schemas.microsoft.com/office/drawing/2014/main" id="{454892F4-6F73-4EFB-8DCF-3C7F1D8E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" y="0"/>
            <a:ext cx="108843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отбор пробы воды и поч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thepresentation.ru/img/tmb/5/414829/42e0092b90268c9537549369abc68d33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93" y="0"/>
            <a:ext cx="10066362" cy="680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2C69A-DDBD-41F7-96A7-635E458A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DCFBF-419F-40EA-9D72-0CA749A4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800100" algn="just">
              <a:buNone/>
            </a:pPr>
            <a:r>
              <a:rPr lang="ru-RU" i="1" dirty="0"/>
              <a:t>Определение коли-титра почвы методом бродильных проб с использованием среды </a:t>
            </a:r>
            <a:r>
              <a:rPr lang="ru-RU" i="1" dirty="0" err="1"/>
              <a:t>Кесслера</a:t>
            </a:r>
            <a:r>
              <a:rPr lang="ru-RU" i="1" dirty="0"/>
              <a:t>. </a:t>
            </a:r>
            <a:r>
              <a:rPr lang="ru-RU" dirty="0"/>
              <a:t>Исследования проводят в три этапа. На первом этапе готовят разведения: для чистых почв от 1:10</a:t>
            </a:r>
            <a:r>
              <a:rPr lang="ru-RU" baseline="30000" dirty="0"/>
              <a:t>-1</a:t>
            </a:r>
            <a:r>
              <a:rPr lang="ru-RU" dirty="0"/>
              <a:t> до 1:10</a:t>
            </a:r>
            <a:r>
              <a:rPr lang="ru-RU" baseline="30000" dirty="0"/>
              <a:t>-3</a:t>
            </a:r>
            <a:r>
              <a:rPr lang="ru-RU" dirty="0"/>
              <a:t>: для загрязненных – от 1:10</a:t>
            </a:r>
            <a:r>
              <a:rPr lang="ru-RU" baseline="30000" dirty="0"/>
              <a:t>-3</a:t>
            </a:r>
            <a:r>
              <a:rPr lang="ru-RU" dirty="0"/>
              <a:t> до 1:10</a:t>
            </a:r>
            <a:r>
              <a:rPr lang="ru-RU" baseline="30000" dirty="0"/>
              <a:t>-6</a:t>
            </a:r>
            <a:r>
              <a:rPr lang="ru-RU" dirty="0"/>
              <a:t> . После тщательного перемешивания 1 мл полученной суспензии из различных разведений переносят в пробирку с 9 мл среды </a:t>
            </a:r>
            <a:r>
              <a:rPr lang="ru-RU" dirty="0" err="1"/>
              <a:t>Кесслера</a:t>
            </a:r>
            <a:r>
              <a:rPr lang="ru-RU" dirty="0"/>
              <a:t> (на 1 л дистиллированной воды 10 г пептона, 50 мл бычьей желчи, 2,5 г лактозы, 4 мл 1%-</a:t>
            </a:r>
            <a:r>
              <a:rPr lang="ru-RU" dirty="0" err="1"/>
              <a:t>ного</a:t>
            </a:r>
            <a:r>
              <a:rPr lang="ru-RU" dirty="0"/>
              <a:t> водного раствора </a:t>
            </a:r>
            <a:r>
              <a:rPr lang="ru-RU" dirty="0" err="1"/>
              <a:t>генцианвиолета</a:t>
            </a:r>
            <a:r>
              <a:rPr lang="ru-RU" dirty="0"/>
              <a:t>). Посевы культивируют при 43°С в течение 48 часов.</a:t>
            </a:r>
          </a:p>
        </p:txBody>
      </p:sp>
    </p:spTree>
    <p:extLst>
      <p:ext uri="{BB962C8B-B14F-4D97-AF65-F5344CB8AC3E}">
        <p14:creationId xmlns:p14="http://schemas.microsoft.com/office/powerpoint/2010/main" val="23481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800100" algn="just">
              <a:buNone/>
            </a:pPr>
            <a:r>
              <a:rPr lang="ru-RU" dirty="0"/>
              <a:t>На втором этапе исследования просматривают посевы на среде </a:t>
            </a:r>
            <a:r>
              <a:rPr lang="ru-RU" dirty="0" err="1"/>
              <a:t>Кесслера</a:t>
            </a:r>
            <a:r>
              <a:rPr lang="ru-RU" dirty="0"/>
              <a:t>. Из пробирок с наличием газа продолжают высев на среду Эндо. Посевы культивируют при 37°С в течение 24 ч.</a:t>
            </a:r>
          </a:p>
        </p:txBody>
      </p:sp>
    </p:spTree>
    <p:extLst>
      <p:ext uri="{BB962C8B-B14F-4D97-AF65-F5344CB8AC3E}">
        <p14:creationId xmlns:p14="http://schemas.microsoft.com/office/powerpoint/2010/main" val="11272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800100" algn="just">
              <a:buNone/>
            </a:pPr>
            <a:r>
              <a:rPr lang="ru-RU" dirty="0"/>
              <a:t>На третьем этапе исследуют колонии, выросшие на среде Эндо. Отбирают колонии, типичные для бактерий группы кишечных палочек, готовят из них мазки, красят по </a:t>
            </a:r>
            <a:r>
              <a:rPr lang="ru-RU" dirty="0" err="1"/>
              <a:t>Граму</a:t>
            </a:r>
            <a:r>
              <a:rPr lang="ru-RU" dirty="0"/>
              <a:t>, </a:t>
            </a:r>
            <a:r>
              <a:rPr lang="ru-RU" dirty="0" err="1"/>
              <a:t>микроскопируют</a:t>
            </a:r>
            <a:r>
              <a:rPr lang="ru-RU" dirty="0"/>
              <a:t>. При обнаружении в мазках коротких полиморфных грамотрицательных палочек производят высев из этих колоний на среду </a:t>
            </a:r>
            <a:r>
              <a:rPr lang="ru-RU" dirty="0" err="1"/>
              <a:t>Кесслера</a:t>
            </a:r>
            <a:r>
              <a:rPr lang="ru-RU" dirty="0"/>
              <a:t> для подтверждения газообразования в чистой культуре.</a:t>
            </a:r>
          </a:p>
        </p:txBody>
      </p:sp>
    </p:spTree>
    <p:extLst>
      <p:ext uri="{BB962C8B-B14F-4D97-AF65-F5344CB8AC3E}">
        <p14:creationId xmlns:p14="http://schemas.microsoft.com/office/powerpoint/2010/main" val="26343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AC793-BA6D-411F-8111-1E8498C3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D110D-9AA2-465E-A4B0-388AD788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.ppt-online.org/files/slide/u/u18ykUeNfQSGhJwvb0VCF6AB4m7Da9zLRYHMPo/slide-10.jpg">
            <a:extLst>
              <a:ext uri="{FF2B5EF4-FFF2-40B4-BE49-F238E27FC236}">
                <a16:creationId xmlns:a16="http://schemas.microsoft.com/office/drawing/2014/main" id="{D101B782-D8EC-49D2-B38E-B94DDA0E8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80D31-9406-46FB-AD06-A1D61478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39425-01CA-4DB0-AFA8-5AEC66BFB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resent5.com/presentation/136598395_438543435/image-11.jpg">
            <a:extLst>
              <a:ext uri="{FF2B5EF4-FFF2-40B4-BE49-F238E27FC236}">
                <a16:creationId xmlns:a16="http://schemas.microsoft.com/office/drawing/2014/main" id="{27AAEC14-2EDB-4E83-B202-934ABB5CA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749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DAF0C-7580-4E07-B28B-EBBD0034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79A65-F38C-48B7-974E-7FED244E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rivetstudent.com/uploads/posts/2016-01/1452862032_slayd6.jpg">
            <a:extLst>
              <a:ext uri="{FF2B5EF4-FFF2-40B4-BE49-F238E27FC236}">
                <a16:creationId xmlns:a16="http://schemas.microsoft.com/office/drawing/2014/main" id="{6B61A789-8088-44A7-B860-2186BDA6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7812" y="6332815"/>
            <a:ext cx="332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ОМЧ – общее микробное число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21804" y="3601184"/>
            <a:ext cx="5741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333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50977" y="3601184"/>
            <a:ext cx="5741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333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210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89253"/>
            <a:ext cx="10515600" cy="57600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Для получения достоверных сведений о составе воды важно правильно провести отбор проб, их хранение и транспортирование.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Отбор проб воды</a:t>
            </a:r>
            <a:r>
              <a:rPr lang="ru-RU" dirty="0" smtClean="0">
                <a:solidFill>
                  <a:srgbClr val="002060"/>
                </a:solidFill>
              </a:rPr>
              <a:t> из водопроводного крана: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Взять полиэтиленовую бутылку 1-2 литра, новую или из-под питьевой воды, бутылки из-под сладких напитков, пива и т.п. не подойдут.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Убедиться, что перед точкой отбора нет никаких фильтров.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Открыть кран, сливать воду в течение 10 минут.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Наполнить бутылку на одну треть водой, которую надо исследовать, закрутить крышку, хорошо прополоскать. Повторить еще 2 раза.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Небольшой струей, не допуская интенсивного бурления воды, наполнить бутылку до краев.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Закручивая крышку, сдавливать бутылку так, чтобы вода немного переливалась через край. Цель этого – добиться, чтобы в бутылке не осталось воздуха.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Отвезти воду в лабораторию в тот же день, как можно скорее. Если это невозможно – хранить пробу воды в холодильнике. Не допускать замораживания пробы.</a:t>
            </a:r>
          </a:p>
          <a:p>
            <a:pPr marL="0" indent="541338">
              <a:buNone/>
            </a:pPr>
            <a:r>
              <a:rPr lang="ru-RU" dirty="0" smtClean="0">
                <a:solidFill>
                  <a:srgbClr val="002060"/>
                </a:solidFill>
              </a:rPr>
              <a:t>Более подробно процедура отбора проб воды рассматривается в ГОСТ Р 51592-2000 "Вода. Общие требования к отбору проб".</a:t>
            </a: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Отбор проб воды из открытого водоёма: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На небольших водоемах в зависимости от характера водопользования или распределения сточных вод пробу можно отбирать в одной - двух точках.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Воду отбирают пробоотборником с глубины 10-15 см от поверхности воды и 10-15 см от дна водоема. Воду берут в объеме 0,5 л в прозрачную емкость с притертой крышкой. Доставляют в лабораторию не позже 2-х часов с момента взятия. Если это невозможно, то допускается хранение в холодильнике, но не позднее 6-ти часов.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937EC-F088-4092-9C67-34A12981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20394-2846-4EAE-942E-A028A22B5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resent5.com/presentation/163304155_437845897/image-18.jpg">
            <a:extLst>
              <a:ext uri="{FF2B5EF4-FFF2-40B4-BE49-F238E27FC236}">
                <a16:creationId xmlns:a16="http://schemas.microsoft.com/office/drawing/2014/main" id="{3A7E9503-42B1-4C99-AECF-E2066832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749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8FA42-50BB-4572-8EC1-3CF598E7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1CD58-BC97-42EF-91BD-267E9A0F9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resent5.com/presentation/158624250_169557554/image-15.jpg">
            <a:extLst>
              <a:ext uri="{FF2B5EF4-FFF2-40B4-BE49-F238E27FC236}">
                <a16:creationId xmlns:a16="http://schemas.microsoft.com/office/drawing/2014/main" id="{2331502C-AB83-4D53-B533-ECB829AB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385323" cy="68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ÐÐ°ÑÑÐ¸Ð½ÐºÐ¸ Ð¿Ð¾ Ð·Ð°Ð¿ÑÐ¾ÑÑ ÐºÐ¾Ð»Ð¸ ÑÐ¸ÑÑ Ð²Ð¾Ð´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54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648</Words>
  <Application>Microsoft Office PowerPoint</Application>
  <PresentationFormat>Широкоэкранный</PresentationFormat>
  <Paragraphs>48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Отбор проб воды из открытого водоёма: </vt:lpstr>
      <vt:lpstr>Презентация PowerPoint</vt:lpstr>
      <vt:lpstr>Презентация PowerPoint</vt:lpstr>
      <vt:lpstr>Презентация PowerPoint</vt:lpstr>
      <vt:lpstr>Очистка и дезинфекция питьевой воды состоит из нескольких этапов: </vt:lpstr>
      <vt:lpstr>Презентация PowerPoint</vt:lpstr>
      <vt:lpstr>Презентация PowerPoint</vt:lpstr>
      <vt:lpstr>Седиментационный метод по Коху или чашечный метод</vt:lpstr>
      <vt:lpstr>Презентация PowerPoint</vt:lpstr>
      <vt:lpstr>Презентация PowerPoint</vt:lpstr>
      <vt:lpstr>Презентация PowerPoint</vt:lpstr>
      <vt:lpstr>Аспирационные методы Метод Кротова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Светлакова</dc:creator>
  <cp:lastModifiedBy>Home</cp:lastModifiedBy>
  <cp:revision>26</cp:revision>
  <dcterms:created xsi:type="dcterms:W3CDTF">2018-11-26T16:58:28Z</dcterms:created>
  <dcterms:modified xsi:type="dcterms:W3CDTF">2022-12-14T06:08:10Z</dcterms:modified>
</cp:coreProperties>
</file>